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Catamaran"/>
      <p:regular r:id="rId21"/>
      <p:bold r:id="rId22"/>
    </p:embeddedFont>
    <p:embeddedFont>
      <p:font typeface="Montserrat"/>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tamaran-bold.fntdata"/><Relationship Id="rId21" Type="http://schemas.openxmlformats.org/officeDocument/2006/relationships/font" Target="fonts/Catamaran-regular.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5dce7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5dce7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b29ccd1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b29ccd1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Kinematics in Robotics</a:t>
            </a:r>
            <a:r>
              <a:rPr lang="en"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Essential for understanding how each joint movement affects the end-effector position and orientation.</a:t>
            </a:r>
            <a:endParaRPr sz="1200">
              <a:solidFill>
                <a:schemeClr val="dk1"/>
              </a:solidFill>
            </a:endParaRPr>
          </a:p>
          <a:p>
            <a:pPr indent="0" lvl="0" marL="0" rtl="0" algn="l">
              <a:spcBef>
                <a:spcPts val="1200"/>
              </a:spcBef>
              <a:spcAft>
                <a:spcPts val="0"/>
              </a:spcAft>
              <a:buNone/>
            </a:pPr>
            <a:r>
              <a:rPr b="1" lang="en" sz="1200">
                <a:solidFill>
                  <a:schemeClr val="dk1"/>
                </a:solidFill>
              </a:rPr>
              <a:t>Frame Assignment for Subsequent Joints</a:t>
            </a:r>
            <a:r>
              <a:rPr lang="en" sz="1200">
                <a:solidFill>
                  <a:schemeClr val="dk1"/>
                </a:solidFill>
              </a:rPr>
              <a:t>:</a:t>
            </a:r>
            <a:endParaRPr sz="1200">
              <a:solidFill>
                <a:schemeClr val="dk1"/>
              </a:solidFill>
            </a:endParaRPr>
          </a:p>
          <a:p>
            <a:pPr indent="0" lvl="0" marL="0" rtl="0" algn="l">
              <a:spcBef>
                <a:spcPts val="0"/>
              </a:spcBef>
              <a:spcAft>
                <a:spcPts val="0"/>
              </a:spcAft>
              <a:buNone/>
            </a:pPr>
            <a:r>
              <a:rPr lang="en" sz="1200">
                <a:solidFill>
                  <a:schemeClr val="dk1"/>
                </a:solidFill>
              </a:rPr>
              <a:t>Three cases for positioning of (previous joint axis):</a:t>
            </a:r>
            <a:endParaRPr sz="1200">
              <a:solidFill>
                <a:schemeClr val="dk1"/>
              </a:solidFill>
            </a:endParaRPr>
          </a:p>
          <a:p>
            <a:pPr indent="457200" lvl="0" marL="0" rtl="0" algn="l">
              <a:spcBef>
                <a:spcPts val="0"/>
              </a:spcBef>
              <a:spcAft>
                <a:spcPts val="0"/>
              </a:spcAft>
              <a:buNone/>
            </a:pPr>
            <a:r>
              <a:rPr b="1" lang="en" sz="1200">
                <a:solidFill>
                  <a:schemeClr val="dk1"/>
                </a:solidFill>
              </a:rPr>
              <a:t>Non-coplanar</a:t>
            </a:r>
            <a:r>
              <a:rPr lang="en" sz="1200">
                <a:solidFill>
                  <a:schemeClr val="dk1"/>
                </a:solidFill>
              </a:rPr>
              <a:t>: Not lying in the same panel</a:t>
            </a:r>
            <a:endParaRPr sz="1200">
              <a:solidFill>
                <a:schemeClr val="dk1"/>
              </a:solidFill>
            </a:endParaRPr>
          </a:p>
          <a:p>
            <a:pPr indent="457200" lvl="0" marL="0" rtl="0" algn="l">
              <a:spcBef>
                <a:spcPts val="0"/>
              </a:spcBef>
              <a:spcAft>
                <a:spcPts val="0"/>
              </a:spcAft>
              <a:buNone/>
            </a:pPr>
            <a:r>
              <a:rPr b="1" lang="en" sz="1200">
                <a:solidFill>
                  <a:schemeClr val="dk1"/>
                </a:solidFill>
              </a:rPr>
              <a:t>Parallel</a:t>
            </a:r>
            <a:r>
              <a:rPr lang="en" sz="1200">
                <a:solidFill>
                  <a:schemeClr val="dk1"/>
                </a:solidFill>
              </a:rPr>
              <a:t>: Lying along the same direction.</a:t>
            </a:r>
            <a:endParaRPr sz="1200">
              <a:solidFill>
                <a:schemeClr val="dk1"/>
              </a:solidFill>
            </a:endParaRPr>
          </a:p>
          <a:p>
            <a:pPr indent="457200" lvl="0" marL="0" rtl="0" algn="l">
              <a:spcBef>
                <a:spcPts val="0"/>
              </a:spcBef>
              <a:spcAft>
                <a:spcPts val="0"/>
              </a:spcAft>
              <a:buNone/>
            </a:pPr>
            <a:r>
              <a:rPr b="1" lang="en" sz="1200">
                <a:solidFill>
                  <a:schemeClr val="dk1"/>
                </a:solidFill>
              </a:rPr>
              <a:t>Intersecting</a:t>
            </a:r>
            <a:r>
              <a:rPr lang="en" sz="1200">
                <a:solidFill>
                  <a:schemeClr val="dk1"/>
                </a:solidFill>
              </a:rPr>
              <a:t>: Crossing each other.</a:t>
            </a:r>
            <a:endParaRPr sz="1200">
              <a:solidFill>
                <a:schemeClr val="dk1"/>
              </a:solidFill>
            </a:endParaRPr>
          </a:p>
          <a:p>
            <a:pPr indent="0" lvl="0" marL="0" rtl="0" algn="l">
              <a:spcBef>
                <a:spcPts val="0"/>
              </a:spcBef>
              <a:spcAft>
                <a:spcPts val="0"/>
              </a:spcAft>
              <a:buNone/>
            </a:pPr>
            <a:r>
              <a:rPr lang="en" sz="1200">
                <a:solidFill>
                  <a:schemeClr val="dk1"/>
                </a:solidFill>
              </a:rPr>
              <a:t>Each case uses specific methods to determine the following x and y axis.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9313abb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9313abb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Through the forward kinematics Equations obtained , the position vector of the end-effector relative to the base was solved, and then </a:t>
            </a:r>
            <a:endParaRPr/>
          </a:p>
          <a:p>
            <a:pPr indent="-298450" lvl="0" marL="457200" rtl="0" algn="l">
              <a:spcBef>
                <a:spcPts val="0"/>
              </a:spcBef>
              <a:spcAft>
                <a:spcPts val="0"/>
              </a:spcAft>
              <a:buSzPts val="1100"/>
              <a:buChar char="-"/>
            </a:pPr>
            <a:r>
              <a:rPr lang="en"/>
              <a:t>multiple end position coordinate points were randomly generated by the Rand function to obtain the workspace as shown in Figure 5</a:t>
            </a:r>
            <a:endParaRPr/>
          </a:p>
          <a:p>
            <a:pPr indent="-298450" lvl="0" marL="457200" rtl="0" algn="l">
              <a:spcBef>
                <a:spcPts val="0"/>
              </a:spcBef>
              <a:spcAft>
                <a:spcPts val="0"/>
              </a:spcAft>
              <a:buSzPts val="1100"/>
              <a:buChar char="-"/>
            </a:pPr>
            <a:r>
              <a:rPr lang="en"/>
              <a:t>Why is this useful, this will help trajectory planning for design for operation process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e65615b5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fe65615b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chemeClr val="dk1"/>
                </a:solidFill>
                <a:latin typeface="Times New Roman"/>
                <a:ea typeface="Times New Roman"/>
                <a:cs typeface="Times New Roman"/>
                <a:sym typeface="Times New Roman"/>
              </a:rPr>
              <a:t>The significance of this research will become evident as the project progresses. The team will utilize simulation and real-time modeling to analyze the motion of the 7-degree-of-freedom robot arm. Understanding and Utilizing these concepts is not purely theoretical; it forms the basis for optimizing the robot's design parameters, creating efficient control systems, and integrating advanced technologies like passive force control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925fb1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925fb1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925fb1b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925fb1b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e65615b5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e65615b5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8925fb1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925fb1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892c2337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892c2337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737a8be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737a8be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e65615b5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e65615b5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f737a8be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f737a8be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92c2337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92c2337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92c2337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92c2337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92c2337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92c2337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0" y="2025462"/>
            <a:ext cx="9144000" cy="546300"/>
          </a:xfrm>
          <a:prstGeom prst="rect">
            <a:avLst/>
          </a:prstGeom>
          <a:no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3500">
                <a:solidFill>
                  <a:schemeClr val="lt1"/>
                </a:solidFill>
                <a:latin typeface="Montserrat"/>
                <a:ea typeface="Montserrat"/>
                <a:cs typeface="Montserrat"/>
                <a:sym typeface="Montserrat"/>
              </a:rPr>
              <a:t>DR1 Presentation: LANL </a:t>
            </a:r>
            <a:endParaRPr sz="47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996877"/>
            <a:ext cx="9144000" cy="457200"/>
          </a:xfrm>
          <a:prstGeom prst="rect">
            <a:avLst/>
          </a:prstGeom>
          <a:no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2400">
                <a:solidFill>
                  <a:srgbClr val="E09F3E"/>
                </a:solidFill>
                <a:latin typeface="Montserrat"/>
                <a:ea typeface="Montserrat"/>
                <a:cs typeface="Montserrat"/>
                <a:sym typeface="Montserrat"/>
              </a:rPr>
              <a:t>9/11/2024</a:t>
            </a:r>
            <a:endParaRPr b="1" sz="2400">
              <a:solidFill>
                <a:srgbClr val="E09F3E"/>
              </a:solidFill>
              <a:latin typeface="Montserrat"/>
              <a:ea typeface="Montserrat"/>
              <a:cs typeface="Montserrat"/>
              <a:sym typeface="Montserrat"/>
            </a:endParaRPr>
          </a:p>
          <a:p>
            <a:pPr indent="0" lvl="0" marL="0" rtl="0" algn="ctr">
              <a:spcBef>
                <a:spcPts val="0"/>
              </a:spcBef>
              <a:spcAft>
                <a:spcPts val="0"/>
              </a:spcAft>
              <a:buNone/>
            </a:pPr>
            <a:r>
              <a:rPr b="1" lang="en" sz="2288">
                <a:solidFill>
                  <a:srgbClr val="E09F3E"/>
                </a:solidFill>
                <a:latin typeface="Montserrat"/>
                <a:ea typeface="Montserrat"/>
                <a:cs typeface="Montserrat"/>
                <a:sym typeface="Montserrat"/>
              </a:rPr>
              <a:t>Izzy Baumler, Dalton Boeckmann, Morgan Gullo, Jade Waldron</a:t>
            </a:r>
            <a:endParaRPr b="1" sz="2288">
              <a:solidFill>
                <a:srgbClr val="E09F3E"/>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lang="en" sz="2560">
                <a:solidFill>
                  <a:schemeClr val="lt1"/>
                </a:solidFill>
                <a:latin typeface="Times New Roman"/>
                <a:ea typeface="Times New Roman"/>
                <a:cs typeface="Times New Roman"/>
                <a:sym typeface="Times New Roman"/>
              </a:rPr>
              <a:t> </a:t>
            </a:r>
            <a:r>
              <a:rPr b="1" lang="en" sz="2740">
                <a:solidFill>
                  <a:schemeClr val="lt1"/>
                </a:solidFill>
                <a:latin typeface="Times New Roman"/>
                <a:ea typeface="Times New Roman"/>
                <a:cs typeface="Times New Roman"/>
                <a:sym typeface="Times New Roman"/>
              </a:rPr>
              <a:t>Kinematic and Dynamic Considerations for the Design of a 7-DoF Robotic Arm </a:t>
            </a:r>
            <a:endParaRPr b="1">
              <a:solidFill>
                <a:schemeClr val="lt1"/>
              </a:solidFill>
              <a:latin typeface="Montserrat"/>
              <a:ea typeface="Montserrat"/>
              <a:cs typeface="Montserrat"/>
              <a:sym typeface="Montserrat"/>
            </a:endParaRPr>
          </a:p>
        </p:txBody>
      </p:sp>
      <p:sp>
        <p:nvSpPr>
          <p:cNvPr id="148" name="Google Shape;148;p22"/>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49" name="Google Shape;149;p22"/>
          <p:cNvSpPr txBox="1"/>
          <p:nvPr/>
        </p:nvSpPr>
        <p:spPr>
          <a:xfrm>
            <a:off x="124850" y="973525"/>
            <a:ext cx="4979100" cy="355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Research Goal</a:t>
            </a:r>
            <a:r>
              <a:rPr lang="en" sz="1200">
                <a:solidFill>
                  <a:schemeClr val="dk1"/>
                </a:solidFill>
              </a:rPr>
              <a:t>: Analyze the basic principles of kinematics and dynamics for a 7-degree-of-freedom (7-DOF) robotic arm.</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Define how the end-</a:t>
            </a:r>
            <a:r>
              <a:rPr lang="en" sz="1200">
                <a:solidFill>
                  <a:schemeClr val="dk1"/>
                </a:solidFill>
              </a:rPr>
              <a:t>effector</a:t>
            </a:r>
            <a:r>
              <a:rPr lang="en" sz="1200">
                <a:solidFill>
                  <a:schemeClr val="dk1"/>
                </a:solidFill>
              </a:rPr>
              <a:t> position is described relative to the base.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Determine the possible workspace from these calculations.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Utilize mathematical calculations to relate joint operations to the end-</a:t>
            </a:r>
            <a:r>
              <a:rPr lang="en" sz="1200">
                <a:solidFill>
                  <a:schemeClr val="dk1"/>
                </a:solidFill>
              </a:rPr>
              <a:t>effectors</a:t>
            </a:r>
            <a:r>
              <a:rPr lang="en" sz="1200">
                <a:solidFill>
                  <a:schemeClr val="dk1"/>
                </a:solidFill>
              </a:rPr>
              <a:t> kinematic and dynamic characteristics.</a:t>
            </a:r>
            <a:endParaRPr sz="1200">
              <a:solidFill>
                <a:schemeClr val="dk1"/>
              </a:solidFill>
            </a:endParaRPr>
          </a:p>
          <a:p>
            <a:pPr indent="0" lvl="0" marL="0" rtl="0" algn="l">
              <a:spcBef>
                <a:spcPts val="1200"/>
              </a:spcBef>
              <a:spcAft>
                <a:spcPts val="0"/>
              </a:spcAft>
              <a:buNone/>
            </a:pPr>
            <a:r>
              <a:rPr b="1" lang="en" sz="1200">
                <a:solidFill>
                  <a:schemeClr val="dk1"/>
                </a:solidFill>
              </a:rPr>
              <a:t>Denavit-Hartenberg (DH) Convention:</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Each link and joint is defined by four parameters: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Link length (a)</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Link twist (α)</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Joint offset (d)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Joint angle (Ө)</a:t>
            </a:r>
            <a:endParaRPr sz="1200">
              <a:solidFill>
                <a:schemeClr val="dk1"/>
              </a:solidFill>
            </a:endParaRPr>
          </a:p>
          <a:p>
            <a:pPr indent="0" lvl="0" marL="0" rtl="0" algn="l">
              <a:spcBef>
                <a:spcPts val="0"/>
              </a:spcBef>
              <a:spcAft>
                <a:spcPts val="0"/>
              </a:spcAft>
              <a:buNone/>
            </a:pPr>
            <a:r>
              <a:rPr b="1" lang="en" sz="1200">
                <a:solidFill>
                  <a:schemeClr val="dk1"/>
                </a:solidFill>
              </a:rPr>
              <a:t>Assigning Coordinate Frames</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Coordinate frames are assigned such that axes z align with the joint axis of each link.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a:t>
            </a:r>
            <a:r>
              <a:rPr b="1" lang="en" sz="1200">
                <a:solidFill>
                  <a:schemeClr val="dk1"/>
                </a:solidFill>
              </a:rPr>
              <a:t>revolute</a:t>
            </a:r>
            <a:r>
              <a:rPr lang="en" sz="1200">
                <a:solidFill>
                  <a:schemeClr val="dk1"/>
                </a:solidFill>
              </a:rPr>
              <a:t> joints: is the axis of rotation.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a:t>
            </a:r>
            <a:r>
              <a:rPr b="1" lang="en" sz="1200">
                <a:solidFill>
                  <a:schemeClr val="dk1"/>
                </a:solidFill>
              </a:rPr>
              <a:t>prismatic</a:t>
            </a:r>
            <a:r>
              <a:rPr lang="en" sz="1200">
                <a:solidFill>
                  <a:schemeClr val="dk1"/>
                </a:solidFill>
              </a:rPr>
              <a:t> joints: is the axis of translation.</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150" name="Google Shape;150;p22"/>
          <p:cNvPicPr preferRelativeResize="0"/>
          <p:nvPr/>
        </p:nvPicPr>
        <p:blipFill>
          <a:blip r:embed="rId3">
            <a:alphaModFix/>
          </a:blip>
          <a:stretch>
            <a:fillRect/>
          </a:stretch>
        </p:blipFill>
        <p:spPr>
          <a:xfrm>
            <a:off x="5431577" y="998888"/>
            <a:ext cx="3306300" cy="3503374"/>
          </a:xfrm>
          <a:prstGeom prst="rect">
            <a:avLst/>
          </a:prstGeom>
          <a:noFill/>
          <a:ln>
            <a:noFill/>
          </a:ln>
        </p:spPr>
      </p:pic>
      <p:sp>
        <p:nvSpPr>
          <p:cNvPr id="151" name="Google Shape;151;p22"/>
          <p:cNvSpPr txBox="1"/>
          <p:nvPr/>
        </p:nvSpPr>
        <p:spPr>
          <a:xfrm>
            <a:off x="5484538" y="4483800"/>
            <a:ext cx="3306300" cy="2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dk2"/>
                </a:solidFill>
              </a:rPr>
              <a:t>Example of Denavit-Hartenberg </a:t>
            </a:r>
            <a:r>
              <a:rPr lang="en" sz="600">
                <a:solidFill>
                  <a:schemeClr val="dk2"/>
                </a:solidFill>
              </a:rPr>
              <a:t>Convention</a:t>
            </a:r>
            <a:r>
              <a:rPr lang="en" sz="600">
                <a:solidFill>
                  <a:schemeClr val="dk2"/>
                </a:solidFill>
              </a:rPr>
              <a:t> Application - NOT our robot</a:t>
            </a:r>
            <a:endParaRPr sz="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5327200" y="1309546"/>
            <a:ext cx="3599124" cy="1049500"/>
          </a:xfrm>
          <a:prstGeom prst="rect">
            <a:avLst/>
          </a:prstGeom>
          <a:noFill/>
          <a:ln>
            <a:noFill/>
          </a:ln>
        </p:spPr>
      </p:pic>
      <p:sp>
        <p:nvSpPr>
          <p:cNvPr id="157" name="Google Shape;157;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1800">
                <a:solidFill>
                  <a:schemeClr val="lt1"/>
                </a:solidFill>
                <a:latin typeface="Montserrat"/>
                <a:ea typeface="Montserrat"/>
                <a:cs typeface="Montserrat"/>
                <a:sym typeface="Montserrat"/>
              </a:rPr>
              <a:t>Recent Application:  DESIGN AND EXPERIMENT OF CLAMPING-PULL-OFF APPLE PICKING ROBOT</a:t>
            </a:r>
            <a:endParaRPr sz="1800">
              <a:solidFill>
                <a:schemeClr val="lt1"/>
              </a:solidFill>
              <a:latin typeface="Open Sans"/>
              <a:ea typeface="Open Sans"/>
              <a:cs typeface="Open Sans"/>
              <a:sym typeface="Open Sans"/>
            </a:endParaRPr>
          </a:p>
        </p:txBody>
      </p:sp>
      <p:pic>
        <p:nvPicPr>
          <p:cNvPr id="158" name="Google Shape;158;p23"/>
          <p:cNvPicPr preferRelativeResize="0"/>
          <p:nvPr/>
        </p:nvPicPr>
        <p:blipFill rotWithShape="1">
          <a:blip r:embed="rId4">
            <a:alphaModFix/>
          </a:blip>
          <a:srcRect b="0" l="5900" r="0" t="0"/>
          <a:stretch/>
        </p:blipFill>
        <p:spPr>
          <a:xfrm>
            <a:off x="5327200" y="995825"/>
            <a:ext cx="3724651" cy="1575925"/>
          </a:xfrm>
          <a:prstGeom prst="rect">
            <a:avLst/>
          </a:prstGeom>
          <a:noFill/>
          <a:ln>
            <a:noFill/>
          </a:ln>
        </p:spPr>
      </p:pic>
      <p:sp>
        <p:nvSpPr>
          <p:cNvPr id="159" name="Google Shape;159;p23"/>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60" name="Google Shape;160;p23"/>
          <p:cNvSpPr txBox="1"/>
          <p:nvPr/>
        </p:nvSpPr>
        <p:spPr>
          <a:xfrm>
            <a:off x="116025" y="995825"/>
            <a:ext cx="5017800" cy="3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Study on Clamping Robot for Apple Picking</a:t>
            </a:r>
            <a:r>
              <a:rPr lang="en" sz="1100">
                <a:solidFill>
                  <a:schemeClr val="dk1"/>
                </a:solidFill>
              </a:rPr>
              <a: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Designed a 6-DOF robotic system for picking apples from trees.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Analyzed each joint using the Denavit-Hartenberg (DH) convention</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Denavit-Hartenberg (DH) Parameter Analysis</a:t>
            </a:r>
            <a:r>
              <a:rPr lang="en" sz="1100">
                <a:solidFill>
                  <a:schemeClr val="dk1"/>
                </a:solidFill>
              </a:rPr>
              <a: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Parameters analyzed: link length (a), link twist (</a:t>
            </a:r>
            <a:r>
              <a:rPr lang="en" sz="1200">
                <a:solidFill>
                  <a:schemeClr val="dk1"/>
                </a:solidFill>
              </a:rPr>
              <a:t>α</a:t>
            </a:r>
            <a:r>
              <a:rPr lang="en" sz="1100">
                <a:solidFill>
                  <a:schemeClr val="dk1"/>
                </a:solidFill>
              </a:rPr>
              <a:t>), joint offset (d), and joint angle (</a:t>
            </a:r>
            <a:r>
              <a:rPr lang="en" sz="1200">
                <a:solidFill>
                  <a:schemeClr val="dk1"/>
                </a:solidFill>
              </a:rPr>
              <a:t>Ө</a:t>
            </a:r>
            <a:r>
              <a:rPr lang="en" sz="1100">
                <a:solidFill>
                  <a:schemeClr val="dk1"/>
                </a:solidFill>
              </a:rPr>
              <a: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Results tabulated</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Homogeneous Transformation Matrix</a:t>
            </a:r>
            <a:r>
              <a:rPr lang="en" sz="1100">
                <a:solidFill>
                  <a:schemeClr val="dk1"/>
                </a:solidFill>
              </a:rPr>
              <a: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Utilized to compute the transformation matrix for each joint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Determines the end-effector's position and orientation relative to the base frame using forward kinematics.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Equation 1</a:t>
            </a:r>
            <a:r>
              <a:rPr lang="en" sz="1100">
                <a:solidFill>
                  <a:schemeClr val="dk1"/>
                </a:solidFill>
              </a:rPr>
              <a:t>: Formulates the transformation matrix.</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Forward Kinematics</a:t>
            </a:r>
            <a:r>
              <a:rPr lang="en" sz="1100">
                <a:solidFill>
                  <a:schemeClr val="dk1"/>
                </a:solidFill>
              </a:rPr>
              <a: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Calculations derived from DH parameters to relate the end-effector's orientation to the base frame.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System of equations for orientation and position.</a:t>
            </a:r>
            <a:endParaRPr sz="1100">
              <a:solidFill>
                <a:schemeClr val="dk1"/>
              </a:solidFill>
            </a:endParaRPr>
          </a:p>
          <a:p>
            <a:pPr indent="0" lvl="0" marL="0" rtl="0" algn="l">
              <a:lnSpc>
                <a:spcPct val="100000"/>
              </a:lnSpc>
              <a:spcBef>
                <a:spcPts val="0"/>
              </a:spcBef>
              <a:spcAft>
                <a:spcPts val="0"/>
              </a:spcAft>
              <a:buNone/>
            </a:pPr>
            <a:r>
              <a:rPr b="1" lang="en" sz="1100">
                <a:solidFill>
                  <a:schemeClr val="dk1"/>
                </a:solidFill>
              </a:rPr>
              <a:t>Key Outputs of Forward Kinematics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n</a:t>
            </a:r>
            <a:r>
              <a:rPr lang="en" sz="1100">
                <a:solidFill>
                  <a:schemeClr val="dk1"/>
                </a:solidFill>
              </a:rPr>
              <a:t>: Direction cosines aligning end-effector with base axes.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o</a:t>
            </a:r>
            <a:r>
              <a:rPr lang="en" sz="1100">
                <a:solidFill>
                  <a:schemeClr val="dk1"/>
                </a:solidFill>
              </a:rPr>
              <a:t>: Rotational offsets.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a</a:t>
            </a:r>
            <a:r>
              <a:rPr lang="en" sz="1100">
                <a:solidFill>
                  <a:schemeClr val="dk1"/>
                </a:solidFill>
              </a:rPr>
              <a:t>: Link length affecting joint distances and robot reach.</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p</a:t>
            </a:r>
            <a:r>
              <a:rPr lang="en" sz="1100">
                <a:solidFill>
                  <a:schemeClr val="dk1"/>
                </a:solidFill>
              </a:rPr>
              <a:t>: Position vector specifying the end-effector's location in 3D space.</a:t>
            </a:r>
            <a:endParaRPr sz="1100">
              <a:solidFill>
                <a:schemeClr val="dk1"/>
              </a:solidFill>
            </a:endParaRPr>
          </a:p>
          <a:p>
            <a:pPr indent="0" lvl="0" marL="0" rtl="0" algn="l">
              <a:lnSpc>
                <a:spcPct val="100000"/>
              </a:lnSpc>
              <a:spcBef>
                <a:spcPts val="0"/>
              </a:spcBef>
              <a:spcAft>
                <a:spcPts val="0"/>
              </a:spcAft>
              <a:buNone/>
            </a:pPr>
            <a:r>
              <a:t/>
            </a:r>
            <a:endParaRPr sz="1800">
              <a:solidFill>
                <a:schemeClr val="dk2"/>
              </a:solidFill>
            </a:endParaRPr>
          </a:p>
        </p:txBody>
      </p:sp>
      <p:pic>
        <p:nvPicPr>
          <p:cNvPr id="161" name="Google Shape;161;p23"/>
          <p:cNvPicPr preferRelativeResize="0"/>
          <p:nvPr/>
        </p:nvPicPr>
        <p:blipFill>
          <a:blip r:embed="rId5">
            <a:alphaModFix/>
          </a:blip>
          <a:stretch>
            <a:fillRect/>
          </a:stretch>
        </p:blipFill>
        <p:spPr>
          <a:xfrm>
            <a:off x="5347850" y="3251300"/>
            <a:ext cx="3142501" cy="914400"/>
          </a:xfrm>
          <a:prstGeom prst="rect">
            <a:avLst/>
          </a:prstGeom>
          <a:noFill/>
          <a:ln>
            <a:noFill/>
          </a:ln>
        </p:spPr>
      </p:pic>
      <p:pic>
        <p:nvPicPr>
          <p:cNvPr id="162" name="Google Shape;162;p23"/>
          <p:cNvPicPr preferRelativeResize="0"/>
          <p:nvPr/>
        </p:nvPicPr>
        <p:blipFill rotWithShape="1">
          <a:blip r:embed="rId6">
            <a:alphaModFix/>
          </a:blip>
          <a:srcRect b="10801" l="7145" r="26817" t="13555"/>
          <a:stretch/>
        </p:blipFill>
        <p:spPr>
          <a:xfrm>
            <a:off x="5441837" y="2831922"/>
            <a:ext cx="3495375" cy="1632299"/>
          </a:xfrm>
          <a:prstGeom prst="rect">
            <a:avLst/>
          </a:prstGeom>
          <a:noFill/>
          <a:ln cap="flat" cmpd="sng" w="9525">
            <a:solidFill>
              <a:schemeClr val="dk2"/>
            </a:solidFill>
            <a:prstDash val="solid"/>
            <a:round/>
            <a:headEnd len="sm" w="sm" type="none"/>
            <a:tailEnd len="sm" w="sm" type="none"/>
          </a:ln>
        </p:spPr>
      </p:pic>
      <p:pic>
        <p:nvPicPr>
          <p:cNvPr id="163" name="Google Shape;163;p23"/>
          <p:cNvPicPr preferRelativeResize="0"/>
          <p:nvPr/>
        </p:nvPicPr>
        <p:blipFill rotWithShape="1">
          <a:blip r:embed="rId7">
            <a:alphaModFix/>
          </a:blip>
          <a:srcRect b="8147" l="46136" r="10129" t="39660"/>
          <a:stretch/>
        </p:blipFill>
        <p:spPr>
          <a:xfrm>
            <a:off x="1806401" y="873250"/>
            <a:ext cx="5434200" cy="405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62"/>
                                        </p:tgtEl>
                                      </p:cBhvr>
                                    </p:animEffect>
                                    <p:set>
                                      <p:cBhvr>
                                        <p:cTn dur="1" fill="hold">
                                          <p:stCondLst>
                                            <p:cond delay="100"/>
                                          </p:stCondLst>
                                        </p:cTn>
                                        <p:tgtEl>
                                          <p:spTgt spid="1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58"/>
                                        </p:tgtEl>
                                      </p:cBhvr>
                                    </p:animEffect>
                                    <p:set>
                                      <p:cBhvr>
                                        <p:cTn dur="1" fill="hold">
                                          <p:stCondLst>
                                            <p:cond delay="20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2500">
                <a:solidFill>
                  <a:schemeClr val="lt1"/>
                </a:solidFill>
                <a:latin typeface="Open Sans"/>
                <a:ea typeface="Open Sans"/>
                <a:cs typeface="Open Sans"/>
                <a:sym typeface="Open Sans"/>
              </a:rPr>
              <a:t>Jacobian Matrix and Its Applications</a:t>
            </a:r>
            <a:endParaRPr sz="2500">
              <a:solidFill>
                <a:schemeClr val="lt1"/>
              </a:solidFill>
              <a:latin typeface="Open Sans"/>
              <a:ea typeface="Open Sans"/>
              <a:cs typeface="Open Sans"/>
              <a:sym typeface="Open Sans"/>
            </a:endParaRPr>
          </a:p>
        </p:txBody>
      </p:sp>
      <p:sp>
        <p:nvSpPr>
          <p:cNvPr id="169" name="Google Shape;169;p2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70" name="Google Shape;170;p24"/>
          <p:cNvSpPr txBox="1"/>
          <p:nvPr/>
        </p:nvSpPr>
        <p:spPr>
          <a:xfrm>
            <a:off x="85175" y="914400"/>
            <a:ext cx="5891700" cy="36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rPr>
              <a:t>The DH convention help to establish the position and orientation of each link relative to its preceding link. The transformations between these frames are essential for calculating the position and orientation of the end-effector.</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Jacobian Matrix Calculation</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The </a:t>
            </a:r>
            <a:r>
              <a:rPr b="1" lang="en" sz="1100">
                <a:solidFill>
                  <a:schemeClr val="dk1"/>
                </a:solidFill>
              </a:rPr>
              <a:t>Jacobian matrix</a:t>
            </a:r>
            <a:r>
              <a:rPr lang="en" sz="1100">
                <a:solidFill>
                  <a:schemeClr val="dk1"/>
                </a:solidFill>
              </a:rPr>
              <a:t> relates the velocities of the robot's joints to the linear and angular velocities of the end-effector.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Jacobian matrix is derived from the partial derivatives of the position and orientation of the end-effector with respect to each joint variable (either joint angle for revolute joints or joint displacement for prismatic joints).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calculation of the Jacobian matrix is greatly simplified by using the DH parameters to define the robot's kinematic chain.</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Application of Jacobian Matrix</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Help the team map Joint Torques for Force Control of the end effector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Aids in redundancy resolution, helping optimize joint configurations to avoid unnecessary energy use, joint limits, or obstacles in confined spaces like nuclear waste tanks</a:t>
            </a:r>
            <a:endParaRPr sz="1100">
              <a:solidFill>
                <a:schemeClr val="dk1"/>
              </a:solidFill>
            </a:endParaRPr>
          </a:p>
          <a:p>
            <a:pPr indent="0" lvl="0" marL="0" rtl="0" algn="l">
              <a:lnSpc>
                <a:spcPct val="100000"/>
              </a:lnSpc>
              <a:spcBef>
                <a:spcPts val="1200"/>
              </a:spcBef>
              <a:spcAft>
                <a:spcPts val="0"/>
              </a:spcAft>
              <a:buNone/>
            </a:pPr>
            <a:r>
              <a:t/>
            </a:r>
            <a:endParaRPr sz="1800">
              <a:solidFill>
                <a:schemeClr val="dk2"/>
              </a:solidFill>
            </a:endParaRPr>
          </a:p>
        </p:txBody>
      </p:sp>
      <p:pic>
        <p:nvPicPr>
          <p:cNvPr id="171" name="Google Shape;171;p24"/>
          <p:cNvPicPr preferRelativeResize="0"/>
          <p:nvPr/>
        </p:nvPicPr>
        <p:blipFill rotWithShape="1">
          <a:blip r:embed="rId3">
            <a:alphaModFix/>
          </a:blip>
          <a:srcRect b="7159" l="9583" r="9881" t="16915"/>
          <a:stretch/>
        </p:blipFill>
        <p:spPr>
          <a:xfrm>
            <a:off x="5888525" y="995525"/>
            <a:ext cx="3255475" cy="230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Passive Force Control</a:t>
            </a:r>
            <a:endParaRPr sz="3000">
              <a:solidFill>
                <a:schemeClr val="lt1"/>
              </a:solidFill>
              <a:latin typeface="Open Sans"/>
              <a:ea typeface="Open Sans"/>
              <a:cs typeface="Open Sans"/>
              <a:sym typeface="Open Sans"/>
            </a:endParaRPr>
          </a:p>
        </p:txBody>
      </p:sp>
      <p:sp>
        <p:nvSpPr>
          <p:cNvPr id="177" name="Google Shape;177;p25"/>
          <p:cNvSpPr txBox="1"/>
          <p:nvPr>
            <p:ph type="title"/>
          </p:nvPr>
        </p:nvSpPr>
        <p:spPr>
          <a:xfrm>
            <a:off x="-28800" y="4566475"/>
            <a:ext cx="9201600" cy="745200"/>
          </a:xfrm>
          <a:prstGeom prst="rect">
            <a:avLst/>
          </a:prstGeom>
          <a:solidFill>
            <a:srgbClr val="5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457200" lvl="0" marL="457200" rtl="0" algn="l">
              <a:lnSpc>
                <a:spcPct val="80000"/>
              </a:lnSpc>
              <a:spcBef>
                <a:spcPts val="0"/>
              </a:spcBef>
              <a:spcAft>
                <a:spcPts val="0"/>
              </a:spcAft>
              <a:buClr>
                <a:schemeClr val="dk1"/>
              </a:buClr>
              <a:buSzPts val="1100"/>
              <a:buFont typeface="Arial"/>
              <a:buNone/>
            </a:pPr>
            <a:r>
              <a:rPr lang="en" sz="700">
                <a:solidFill>
                  <a:schemeClr val="lt1"/>
                </a:solidFill>
                <a:latin typeface="Times New Roman"/>
                <a:ea typeface="Times New Roman"/>
                <a:cs typeface="Times New Roman"/>
                <a:sym typeface="Times New Roman"/>
              </a:rPr>
              <a:t>[5] “Force Control Basics.” </a:t>
            </a:r>
            <a:r>
              <a:rPr i="1" lang="en" sz="700">
                <a:solidFill>
                  <a:schemeClr val="lt1"/>
                </a:solidFill>
                <a:latin typeface="Times New Roman"/>
                <a:ea typeface="Times New Roman"/>
                <a:cs typeface="Times New Roman"/>
                <a:sym typeface="Times New Roman"/>
              </a:rPr>
              <a:t>PushCorp</a:t>
            </a:r>
            <a:r>
              <a:rPr lang="en" sz="700">
                <a:solidFill>
                  <a:schemeClr val="lt1"/>
                </a:solidFill>
                <a:latin typeface="Times New Roman"/>
                <a:ea typeface="Times New Roman"/>
                <a:cs typeface="Times New Roman"/>
                <a:sym typeface="Times New Roman"/>
              </a:rPr>
              <a:t>, https://pushcorp.com/wp-content/uploads/2020/06/Force-Control-Basics.pdf. Accessed 8 September 2024.</a:t>
            </a:r>
            <a:endParaRPr sz="700">
              <a:solidFill>
                <a:schemeClr val="lt1"/>
              </a:solidFill>
              <a:latin typeface="Times New Roman"/>
              <a:ea typeface="Times New Roman"/>
              <a:cs typeface="Times New Roman"/>
              <a:sym typeface="Times New Roman"/>
            </a:endParaRPr>
          </a:p>
          <a:p>
            <a:pPr indent="-457200" lvl="0" marL="457200" rtl="0" algn="l">
              <a:lnSpc>
                <a:spcPct val="80000"/>
              </a:lnSpc>
              <a:spcBef>
                <a:spcPts val="1000"/>
              </a:spcBef>
              <a:spcAft>
                <a:spcPts val="0"/>
              </a:spcAft>
              <a:buClr>
                <a:schemeClr val="dk1"/>
              </a:buClr>
              <a:buSzPts val="1100"/>
              <a:buFont typeface="Arial"/>
              <a:buNone/>
            </a:pPr>
            <a:r>
              <a:rPr lang="en" sz="700">
                <a:solidFill>
                  <a:schemeClr val="lt1"/>
                </a:solidFill>
                <a:latin typeface="Times New Roman"/>
                <a:ea typeface="Times New Roman"/>
                <a:cs typeface="Times New Roman"/>
                <a:sym typeface="Times New Roman"/>
              </a:rPr>
              <a:t>[6] Andrea Calanca, Riccardo Muradore, Paolo Fiorini, Impedance control of series elastic actuators: Passivity and acceleration-based control, Mechatronics, Volume 47, 2017, Pages 37-48, ISSN 0957-4158, https://doi.org/10.1016/j.mechatronics.2017.08.010.</a:t>
            </a:r>
            <a:endParaRPr sz="700">
              <a:solidFill>
                <a:schemeClr val="lt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700">
                <a:solidFill>
                  <a:schemeClr val="lt1"/>
                </a:solidFill>
                <a:latin typeface="Times New Roman"/>
                <a:ea typeface="Times New Roman"/>
                <a:cs typeface="Times New Roman"/>
                <a:sym typeface="Times New Roman"/>
              </a:rPr>
              <a:t> </a:t>
            </a:r>
            <a:endParaRPr sz="700">
              <a:solidFill>
                <a:schemeClr val="lt1"/>
              </a:solidFill>
              <a:latin typeface="Times New Roman"/>
              <a:ea typeface="Times New Roman"/>
              <a:cs typeface="Times New Roman"/>
              <a:sym typeface="Times New Roman"/>
            </a:endParaRPr>
          </a:p>
        </p:txBody>
      </p:sp>
      <p:sp>
        <p:nvSpPr>
          <p:cNvPr id="178" name="Google Shape;178;p25"/>
          <p:cNvSpPr txBox="1"/>
          <p:nvPr/>
        </p:nvSpPr>
        <p:spPr>
          <a:xfrm>
            <a:off x="148275" y="1065775"/>
            <a:ext cx="4683000" cy="3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Passive Force Control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Hybrid force control system- Series Elastic Actuators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Included to minimize the potential to damage the walls of the tank</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Elastic element can act as a buffer between the motor and load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Spring deformation is directly proportional to the force exerted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Must determine stiffness of spring</a:t>
            </a:r>
            <a:endParaRPr sz="1800">
              <a:solidFill>
                <a:schemeClr val="dk2"/>
              </a:solidFill>
            </a:endParaRPr>
          </a:p>
        </p:txBody>
      </p:sp>
      <p:pic>
        <p:nvPicPr>
          <p:cNvPr id="179" name="Google Shape;179;p25"/>
          <p:cNvPicPr preferRelativeResize="0"/>
          <p:nvPr/>
        </p:nvPicPr>
        <p:blipFill>
          <a:blip r:embed="rId3">
            <a:alphaModFix/>
          </a:blip>
          <a:stretch>
            <a:fillRect/>
          </a:stretch>
        </p:blipFill>
        <p:spPr>
          <a:xfrm>
            <a:off x="4831275" y="1343564"/>
            <a:ext cx="4062624" cy="2456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Human Control Interface</a:t>
            </a:r>
            <a:endParaRPr sz="3000">
              <a:solidFill>
                <a:schemeClr val="lt1"/>
              </a:solidFill>
              <a:latin typeface="Open Sans"/>
              <a:ea typeface="Open Sans"/>
              <a:cs typeface="Open Sans"/>
              <a:sym typeface="Open Sans"/>
            </a:endParaRPr>
          </a:p>
        </p:txBody>
      </p:sp>
      <p:sp>
        <p:nvSpPr>
          <p:cNvPr id="185" name="Google Shape;185;p26"/>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sz="700">
                <a:solidFill>
                  <a:schemeClr val="lt1"/>
                </a:solidFill>
                <a:latin typeface="Times New Roman"/>
                <a:ea typeface="Times New Roman"/>
                <a:cs typeface="Times New Roman"/>
                <a:sym typeface="Times New Roman"/>
              </a:rPr>
              <a:t>“Build your own robot arm - remote control.” </a:t>
            </a:r>
            <a:r>
              <a:rPr i="1" lang="en" sz="700">
                <a:solidFill>
                  <a:schemeClr val="lt1"/>
                </a:solidFill>
                <a:latin typeface="Times New Roman"/>
                <a:ea typeface="Times New Roman"/>
                <a:cs typeface="Times New Roman"/>
                <a:sym typeface="Times New Roman"/>
              </a:rPr>
              <a:t>Jakub Staš</a:t>
            </a:r>
            <a:r>
              <a:rPr lang="en" sz="700">
                <a:solidFill>
                  <a:schemeClr val="lt1"/>
                </a:solidFill>
                <a:latin typeface="Times New Roman"/>
                <a:ea typeface="Times New Roman"/>
                <a:cs typeface="Times New Roman"/>
                <a:sym typeface="Times New Roman"/>
              </a:rPr>
              <a:t>, 7 August 2015, https://jakubstas.com/build-your-own-robot-arm-remote-control/. Accessed 8 September 2024.</a:t>
            </a:r>
            <a:r>
              <a:rPr lang="en" sz="700">
                <a:solidFill>
                  <a:schemeClr val="lt1"/>
                </a:solidFill>
                <a:latin typeface="Times New Roman"/>
                <a:ea typeface="Times New Roman"/>
                <a:cs typeface="Times New Roman"/>
                <a:sym typeface="Times New Roman"/>
              </a:rPr>
              <a:t> </a:t>
            </a:r>
            <a:endParaRPr sz="700">
              <a:solidFill>
                <a:schemeClr val="lt1"/>
              </a:solidFill>
              <a:latin typeface="Times New Roman"/>
              <a:ea typeface="Times New Roman"/>
              <a:cs typeface="Times New Roman"/>
              <a:sym typeface="Times New Roman"/>
            </a:endParaRPr>
          </a:p>
        </p:txBody>
      </p:sp>
      <p:sp>
        <p:nvSpPr>
          <p:cNvPr id="186" name="Google Shape;186;p26"/>
          <p:cNvSpPr txBox="1"/>
          <p:nvPr/>
        </p:nvSpPr>
        <p:spPr>
          <a:xfrm>
            <a:off x="148275" y="1065775"/>
            <a:ext cx="4901400" cy="3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Joystick/Handheld Controller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Manually input operations to manipulate the arm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Uses switches, buttons, triggers, and thumbsticks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Wireless connection → Bluetooth-enabled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Must include USB Host Shield, Bluetooth adapter, and an Arduino IDE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Powered through a battery pack or direct connection to robo dog</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87" name="Google Shape;187;p26"/>
          <p:cNvPicPr preferRelativeResize="0"/>
          <p:nvPr/>
        </p:nvPicPr>
        <p:blipFill>
          <a:blip r:embed="rId3">
            <a:alphaModFix/>
          </a:blip>
          <a:stretch>
            <a:fillRect/>
          </a:stretch>
        </p:blipFill>
        <p:spPr>
          <a:xfrm>
            <a:off x="5156600" y="1407653"/>
            <a:ext cx="3850950" cy="23281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Human Control Interface</a:t>
            </a:r>
            <a:endParaRPr sz="3000">
              <a:solidFill>
                <a:schemeClr val="lt1"/>
              </a:solidFill>
              <a:latin typeface="Open Sans"/>
              <a:ea typeface="Open Sans"/>
              <a:cs typeface="Open Sans"/>
              <a:sym typeface="Open Sans"/>
            </a:endParaRPr>
          </a:p>
        </p:txBody>
      </p:sp>
      <p:sp>
        <p:nvSpPr>
          <p:cNvPr id="193" name="Google Shape;193;p27"/>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sz="700">
                <a:solidFill>
                  <a:schemeClr val="lt1"/>
                </a:solidFill>
                <a:latin typeface="Times New Roman"/>
                <a:ea typeface="Times New Roman"/>
                <a:cs typeface="Times New Roman"/>
                <a:sym typeface="Times New Roman"/>
              </a:rPr>
              <a:t>Shintemirov A, Taunyazov T, Omarali B, Nurbayeva A, Kim A, Bukeyev A, Rubagotti M. An Open-Source 7-DOF Wireless Human Arm Motion-Tracking System for Use in Robotics Research. Sensors (Basel). 2020 May 29;20(11):3082. doi: 10.3390/s20113082. PMID: 32485977; PMCID: PMC7309037.</a:t>
            </a:r>
            <a:r>
              <a:rPr lang="en" sz="700">
                <a:solidFill>
                  <a:schemeClr val="lt1"/>
                </a:solidFill>
                <a:latin typeface="Times New Roman"/>
                <a:ea typeface="Times New Roman"/>
                <a:cs typeface="Times New Roman"/>
                <a:sym typeface="Times New Roman"/>
              </a:rPr>
              <a:t> </a:t>
            </a:r>
            <a:endParaRPr sz="700">
              <a:solidFill>
                <a:schemeClr val="lt1"/>
              </a:solidFill>
              <a:latin typeface="Times New Roman"/>
              <a:ea typeface="Times New Roman"/>
              <a:cs typeface="Times New Roman"/>
              <a:sym typeface="Times New Roman"/>
            </a:endParaRPr>
          </a:p>
        </p:txBody>
      </p:sp>
      <p:sp>
        <p:nvSpPr>
          <p:cNvPr id="194" name="Google Shape;194;p27"/>
          <p:cNvSpPr txBox="1"/>
          <p:nvPr/>
        </p:nvSpPr>
        <p:spPr>
          <a:xfrm>
            <a:off x="148275" y="1065775"/>
            <a:ext cx="8707200" cy="10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Motion Capture Suits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Wearable sleeve that is directly connected to the robotic arm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Equipped with sensors that can track body movements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95" name="Google Shape;195;p27"/>
          <p:cNvPicPr preferRelativeResize="0"/>
          <p:nvPr/>
        </p:nvPicPr>
        <p:blipFill rotWithShape="1">
          <a:blip r:embed="rId3">
            <a:alphaModFix/>
          </a:blip>
          <a:srcRect b="27808" l="0" r="0" t="0"/>
          <a:stretch/>
        </p:blipFill>
        <p:spPr>
          <a:xfrm>
            <a:off x="148275" y="2269313"/>
            <a:ext cx="4008788" cy="1991325"/>
          </a:xfrm>
          <a:prstGeom prst="rect">
            <a:avLst/>
          </a:prstGeom>
          <a:noFill/>
          <a:ln>
            <a:noFill/>
          </a:ln>
        </p:spPr>
      </p:pic>
      <p:pic>
        <p:nvPicPr>
          <p:cNvPr id="196" name="Google Shape;196;p27"/>
          <p:cNvPicPr preferRelativeResize="0"/>
          <p:nvPr/>
        </p:nvPicPr>
        <p:blipFill rotWithShape="1">
          <a:blip r:embed="rId4">
            <a:alphaModFix/>
          </a:blip>
          <a:srcRect b="34447" l="0" r="0" t="0"/>
          <a:stretch/>
        </p:blipFill>
        <p:spPr>
          <a:xfrm>
            <a:off x="4383125" y="2234550"/>
            <a:ext cx="4579680" cy="206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Background</a:t>
            </a:r>
            <a:endParaRPr sz="3000">
              <a:solidFill>
                <a:schemeClr val="lt1"/>
              </a:solidFill>
              <a:latin typeface="Open Sans"/>
              <a:ea typeface="Open Sans"/>
              <a:cs typeface="Open Sans"/>
              <a:sym typeface="Open Sans"/>
            </a:endParaRPr>
          </a:p>
        </p:txBody>
      </p:sp>
      <p:sp>
        <p:nvSpPr>
          <p:cNvPr id="64" name="Google Shape;64;p1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65" name="Google Shape;65;p14"/>
          <p:cNvSpPr txBox="1"/>
          <p:nvPr/>
        </p:nvSpPr>
        <p:spPr>
          <a:xfrm>
            <a:off x="242200" y="1047875"/>
            <a:ext cx="851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66" name="Google Shape;66;p14"/>
          <p:cNvPicPr preferRelativeResize="0"/>
          <p:nvPr/>
        </p:nvPicPr>
        <p:blipFill>
          <a:blip r:embed="rId3">
            <a:alphaModFix/>
          </a:blip>
          <a:stretch>
            <a:fillRect/>
          </a:stretch>
        </p:blipFill>
        <p:spPr>
          <a:xfrm>
            <a:off x="5897400" y="1032263"/>
            <a:ext cx="2326425" cy="1704825"/>
          </a:xfrm>
          <a:prstGeom prst="rect">
            <a:avLst/>
          </a:prstGeom>
          <a:noFill/>
          <a:ln>
            <a:noFill/>
          </a:ln>
        </p:spPr>
      </p:pic>
      <p:sp>
        <p:nvSpPr>
          <p:cNvPr id="67" name="Google Shape;67;p14"/>
          <p:cNvSpPr txBox="1"/>
          <p:nvPr/>
        </p:nvSpPr>
        <p:spPr>
          <a:xfrm>
            <a:off x="307675" y="1108550"/>
            <a:ext cx="5178600" cy="3252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Char char="●"/>
            </a:pPr>
            <a:r>
              <a:rPr lang="en" sz="1700">
                <a:solidFill>
                  <a:schemeClr val="dk2"/>
                </a:solidFill>
              </a:rPr>
              <a:t>Located in Southeastern Washington, the Hanford Site was created during WW2 and the Cold War to create plutonium for nuclear weapons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56 million gallons of nuclear waste were produced and stored in 177 tanks since 1943. Tri-Party agreement (1989) initiated cleanup efforts.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Tank AY-102 outer shell leak in 2012 led to a federal court order as it was close to contaminating nearby Columbia river</a:t>
            </a:r>
            <a:endParaRPr sz="1700">
              <a:solidFill>
                <a:schemeClr val="dk2"/>
              </a:solidFill>
            </a:endParaRPr>
          </a:p>
        </p:txBody>
      </p:sp>
      <p:pic>
        <p:nvPicPr>
          <p:cNvPr id="68" name="Google Shape;68;p14"/>
          <p:cNvPicPr preferRelativeResize="0"/>
          <p:nvPr/>
        </p:nvPicPr>
        <p:blipFill rotWithShape="1">
          <a:blip r:embed="rId4">
            <a:alphaModFix/>
          </a:blip>
          <a:srcRect b="0" l="0" r="46802" t="0"/>
          <a:stretch/>
        </p:blipFill>
        <p:spPr>
          <a:xfrm>
            <a:off x="5597088" y="2854949"/>
            <a:ext cx="3157612" cy="1704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Background</a:t>
            </a:r>
            <a:endParaRPr sz="3000">
              <a:solidFill>
                <a:schemeClr val="lt1"/>
              </a:solidFill>
              <a:latin typeface="Open Sans"/>
              <a:ea typeface="Open Sans"/>
              <a:cs typeface="Open Sans"/>
              <a:sym typeface="Open Sans"/>
            </a:endParaRPr>
          </a:p>
        </p:txBody>
      </p:sp>
      <p:sp>
        <p:nvSpPr>
          <p:cNvPr id="74" name="Google Shape;74;p15"/>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75" name="Google Shape;75;p15"/>
          <p:cNvSpPr txBox="1"/>
          <p:nvPr/>
        </p:nvSpPr>
        <p:spPr>
          <a:xfrm>
            <a:off x="166750" y="1049850"/>
            <a:ext cx="5026200" cy="342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DOE currently uses Slurry Mobilization Techniques to transport waste between tanks </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Inefficient with solid waste chunks and increased waste volume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Dry Retrieval Method is a faster yet costly method requiring new infrastructure </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Objective: </a:t>
            </a:r>
            <a:r>
              <a:rPr lang="en" sz="1700">
                <a:solidFill>
                  <a:schemeClr val="dk2"/>
                </a:solidFill>
              </a:rPr>
              <a:t>Our team is designing a robotic arm attachment for a Boston Dynamics Spot Robot to clean tank walls. The arm will replicate human arm mobility and use various tools (cutters, grinders, sanders) to break down waste in varying consistencies.</a:t>
            </a:r>
            <a:endParaRPr sz="1700">
              <a:solidFill>
                <a:schemeClr val="dk2"/>
              </a:solidFill>
            </a:endParaRPr>
          </a:p>
        </p:txBody>
      </p:sp>
      <p:pic>
        <p:nvPicPr>
          <p:cNvPr id="76" name="Google Shape;76;p15"/>
          <p:cNvPicPr preferRelativeResize="0"/>
          <p:nvPr/>
        </p:nvPicPr>
        <p:blipFill>
          <a:blip r:embed="rId3">
            <a:alphaModFix/>
          </a:blip>
          <a:stretch>
            <a:fillRect/>
          </a:stretch>
        </p:blipFill>
        <p:spPr>
          <a:xfrm>
            <a:off x="5462775" y="1515912"/>
            <a:ext cx="3206975" cy="260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Boston Dynamics Spot Robot</a:t>
            </a:r>
            <a:endParaRPr sz="3000">
              <a:solidFill>
                <a:schemeClr val="lt1"/>
              </a:solidFill>
              <a:latin typeface="Open Sans"/>
              <a:ea typeface="Open Sans"/>
              <a:cs typeface="Open Sans"/>
              <a:sym typeface="Open Sans"/>
            </a:endParaRPr>
          </a:p>
        </p:txBody>
      </p:sp>
      <p:sp>
        <p:nvSpPr>
          <p:cNvPr id="82" name="Google Shape;82;p16"/>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83" name="Google Shape;83;p16"/>
          <p:cNvSpPr txBox="1"/>
          <p:nvPr/>
        </p:nvSpPr>
        <p:spPr>
          <a:xfrm>
            <a:off x="-105850" y="834150"/>
            <a:ext cx="6506700" cy="347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Boston Dynamics' Spot</a:t>
            </a:r>
            <a:r>
              <a:rPr lang="en" sz="1800">
                <a:solidFill>
                  <a:schemeClr val="dk1"/>
                </a:solidFill>
              </a:rPr>
              <a:t>: A quadruped robot capable of navigating various terrains, including hazardous environments, for tasks like data collection and incident response.</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Lidar Technology</a:t>
            </a:r>
            <a:r>
              <a:rPr lang="en" sz="1800">
                <a:solidFill>
                  <a:schemeClr val="dk1"/>
                </a:solidFill>
              </a:rPr>
              <a:t>: Uses 3D laser scanning for quick and accurate environmental mapping, aiding in navigation.</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Data Collection</a:t>
            </a:r>
            <a:r>
              <a:rPr lang="en" sz="1800">
                <a:solidFill>
                  <a:schemeClr val="dk1"/>
                </a:solidFill>
              </a:rPr>
              <a:t>: Equipped with five stereo cameras and sensors to collect visible images, 3D scans, and thermal images.</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Obstacle Avoidance</a:t>
            </a:r>
            <a:r>
              <a:rPr lang="en" sz="1800">
                <a:solidFill>
                  <a:schemeClr val="dk1"/>
                </a:solidFill>
              </a:rPr>
              <a:t>: Spot avoids obstacles taller than 30 cm to maintain balance using its camera system.</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Industrial Use</a:t>
            </a:r>
            <a:r>
              <a:rPr lang="en" sz="1800">
                <a:solidFill>
                  <a:schemeClr val="dk1"/>
                </a:solidFill>
              </a:rPr>
              <a:t>: Used in industries like construction to enhance safety and efficiency by performing dangerous tasks.</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84" name="Google Shape;84;p16"/>
          <p:cNvPicPr preferRelativeResize="0"/>
          <p:nvPr/>
        </p:nvPicPr>
        <p:blipFill rotWithShape="1">
          <a:blip r:embed="rId3">
            <a:alphaModFix/>
          </a:blip>
          <a:srcRect b="8969" l="0" r="0" t="39096"/>
          <a:stretch/>
        </p:blipFill>
        <p:spPr>
          <a:xfrm>
            <a:off x="6309100" y="1997925"/>
            <a:ext cx="2700372" cy="1869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Control Systems</a:t>
            </a:r>
            <a:endParaRPr sz="3000">
              <a:solidFill>
                <a:schemeClr val="lt1"/>
              </a:solidFill>
              <a:latin typeface="Open Sans"/>
              <a:ea typeface="Open Sans"/>
              <a:cs typeface="Open Sans"/>
              <a:sym typeface="Open Sans"/>
            </a:endParaRPr>
          </a:p>
        </p:txBody>
      </p:sp>
      <p:sp>
        <p:nvSpPr>
          <p:cNvPr id="90" name="Google Shape;90;p17"/>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91" name="Google Shape;91;p17"/>
          <p:cNvSpPr txBox="1"/>
          <p:nvPr/>
        </p:nvSpPr>
        <p:spPr>
          <a:xfrm>
            <a:off x="152875" y="1467075"/>
            <a:ext cx="8400000" cy="398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Control Systems: </a:t>
            </a:r>
            <a:r>
              <a:rPr lang="en" sz="1800">
                <a:solidFill>
                  <a:schemeClr val="dk1"/>
                </a:solidFill>
              </a:rPr>
              <a:t>Essential for precise movement and coordination of robotic arms, employing methods like PID controllers for basic operations.</a:t>
            </a:r>
            <a:endParaRPr sz="1800">
              <a:solidFill>
                <a:schemeClr val="dk1"/>
              </a:solidFill>
            </a:endParaRPr>
          </a:p>
          <a:p>
            <a:pPr indent="0" lvl="0" marL="457200" rtl="0" algn="l">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Proportional-integral-derivative controller: </a:t>
            </a:r>
            <a:r>
              <a:rPr lang="en" sz="1800">
                <a:solidFill>
                  <a:schemeClr val="dk1"/>
                </a:solidFill>
              </a:rPr>
              <a:t>Used for most basic joint control operations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Model Predictive Control: </a:t>
            </a:r>
            <a:r>
              <a:rPr lang="en" sz="1800">
                <a:solidFill>
                  <a:schemeClr val="dk1"/>
                </a:solidFill>
              </a:rPr>
              <a:t>Not suitable for tasks with unpredictable physical interactions, such as handling unknown materials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Power Tool Arm Attachments </a:t>
            </a:r>
            <a:endParaRPr sz="3000">
              <a:solidFill>
                <a:schemeClr val="lt1"/>
              </a:solidFill>
              <a:latin typeface="Open Sans"/>
              <a:ea typeface="Open Sans"/>
              <a:cs typeface="Open Sans"/>
              <a:sym typeface="Open Sans"/>
            </a:endParaRPr>
          </a:p>
        </p:txBody>
      </p:sp>
      <p:sp>
        <p:nvSpPr>
          <p:cNvPr id="97" name="Google Shape;97;p18"/>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cxnSp>
        <p:nvCxnSpPr>
          <p:cNvPr id="98" name="Google Shape;98;p18"/>
          <p:cNvCxnSpPr/>
          <p:nvPr/>
        </p:nvCxnSpPr>
        <p:spPr>
          <a:xfrm>
            <a:off x="4565400" y="1117200"/>
            <a:ext cx="13200" cy="3404400"/>
          </a:xfrm>
          <a:prstGeom prst="straightConnector1">
            <a:avLst/>
          </a:prstGeom>
          <a:noFill/>
          <a:ln cap="flat" cmpd="sng" w="38100">
            <a:solidFill>
              <a:schemeClr val="dk2"/>
            </a:solidFill>
            <a:prstDash val="solid"/>
            <a:round/>
            <a:headEnd len="med" w="med" type="none"/>
            <a:tailEnd len="med" w="med" type="none"/>
          </a:ln>
        </p:spPr>
      </p:cxnSp>
      <p:sp>
        <p:nvSpPr>
          <p:cNvPr id="99" name="Google Shape;99;p18"/>
          <p:cNvSpPr txBox="1"/>
          <p:nvPr/>
        </p:nvSpPr>
        <p:spPr>
          <a:xfrm>
            <a:off x="131525" y="952688"/>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Vibratory Cutters / Oscillating Tool</a:t>
            </a:r>
            <a:endParaRPr b="1" sz="1800">
              <a:solidFill>
                <a:schemeClr val="dk2"/>
              </a:solidFill>
            </a:endParaRPr>
          </a:p>
        </p:txBody>
      </p:sp>
      <p:sp>
        <p:nvSpPr>
          <p:cNvPr id="100" name="Google Shape;100;p18"/>
          <p:cNvSpPr txBox="1"/>
          <p:nvPr/>
        </p:nvSpPr>
        <p:spPr>
          <a:xfrm>
            <a:off x="4714375" y="952688"/>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Angle Grinders</a:t>
            </a:r>
            <a:endParaRPr b="1" sz="1800">
              <a:solidFill>
                <a:schemeClr val="dk2"/>
              </a:solidFill>
            </a:endParaRPr>
          </a:p>
        </p:txBody>
      </p:sp>
      <p:sp>
        <p:nvSpPr>
          <p:cNvPr id="101" name="Google Shape;101;p18"/>
          <p:cNvSpPr txBox="1"/>
          <p:nvPr/>
        </p:nvSpPr>
        <p:spPr>
          <a:xfrm>
            <a:off x="131525" y="1390400"/>
            <a:ext cx="4133700" cy="20313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Char char="●"/>
            </a:pPr>
            <a:r>
              <a:rPr lang="en">
                <a:solidFill>
                  <a:schemeClr val="dk1"/>
                </a:solidFill>
              </a:rPr>
              <a:t>Vibratory cutters feature a small blade that’s fixed on one end while the other end moves rapidly back and forth in a motion similar to that of a pendulum swing</a:t>
            </a:r>
            <a:endParaRPr>
              <a:solidFill>
                <a:schemeClr val="dk1"/>
              </a:solidFill>
            </a:endParaRPr>
          </a:p>
          <a:p>
            <a:pPr indent="-317500" lvl="0" marL="457200" rtl="0" algn="just">
              <a:lnSpc>
                <a:spcPct val="100000"/>
              </a:lnSpc>
              <a:spcBef>
                <a:spcPts val="0"/>
              </a:spcBef>
              <a:spcAft>
                <a:spcPts val="0"/>
              </a:spcAft>
              <a:buClr>
                <a:schemeClr val="dk1"/>
              </a:buClr>
              <a:buSzPts val="1400"/>
              <a:buChar char="●"/>
            </a:pPr>
            <a:r>
              <a:rPr lang="en">
                <a:solidFill>
                  <a:schemeClr val="dk1"/>
                </a:solidFill>
              </a:rPr>
              <a:t>Combination</a:t>
            </a:r>
            <a:r>
              <a:rPr lang="en">
                <a:solidFill>
                  <a:schemeClr val="dk1"/>
                </a:solidFill>
              </a:rPr>
              <a:t> of vibration and sawing works well for cutting materials like metal, drywall, and wood</a:t>
            </a:r>
            <a:endParaRPr>
              <a:solidFill>
                <a:schemeClr val="dk1"/>
              </a:solidFill>
            </a:endParaRPr>
          </a:p>
          <a:p>
            <a:pPr indent="-317500" lvl="0" marL="457200" rtl="0" algn="just">
              <a:lnSpc>
                <a:spcPct val="100000"/>
              </a:lnSpc>
              <a:spcBef>
                <a:spcPts val="0"/>
              </a:spcBef>
              <a:spcAft>
                <a:spcPts val="0"/>
              </a:spcAft>
              <a:buClr>
                <a:schemeClr val="dk1"/>
              </a:buClr>
              <a:buSzPts val="1400"/>
              <a:buChar char="●"/>
            </a:pPr>
            <a:r>
              <a:rPr lang="en">
                <a:solidFill>
                  <a:schemeClr val="dk1"/>
                </a:solidFill>
              </a:rPr>
              <a:t>Avg Weight 3.4 lbs, Speed: 8k-20k OPM</a:t>
            </a:r>
            <a:endParaRPr>
              <a:solidFill>
                <a:schemeClr val="dk1"/>
              </a:solidFill>
            </a:endParaRPr>
          </a:p>
        </p:txBody>
      </p:sp>
      <p:sp>
        <p:nvSpPr>
          <p:cNvPr id="102" name="Google Shape;102;p18"/>
          <p:cNvSpPr txBox="1"/>
          <p:nvPr/>
        </p:nvSpPr>
        <p:spPr>
          <a:xfrm>
            <a:off x="4796575" y="1390400"/>
            <a:ext cx="4133700" cy="300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Angle grinders are handheld power tools used for grinding and polishing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Common uses for an angle grinder include: Cutting ceramic tiles, cutting stone, cutting metal, removing paint, removing rust, removing mortar, cleaning metal, cutting and carving wood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Avg Weight 3-5 lbs, Speed 8k-9k RPM</a:t>
            </a:r>
            <a:endParaRPr>
              <a:solidFill>
                <a:schemeClr val="dk1"/>
              </a:solidFill>
            </a:endParaRPr>
          </a:p>
        </p:txBody>
      </p:sp>
      <p:pic>
        <p:nvPicPr>
          <p:cNvPr id="103" name="Google Shape;103;p18"/>
          <p:cNvPicPr preferRelativeResize="0"/>
          <p:nvPr/>
        </p:nvPicPr>
        <p:blipFill>
          <a:blip r:embed="rId3">
            <a:alphaModFix/>
          </a:blip>
          <a:stretch>
            <a:fillRect/>
          </a:stretch>
        </p:blipFill>
        <p:spPr>
          <a:xfrm>
            <a:off x="1257575" y="3493025"/>
            <a:ext cx="2045989" cy="1231375"/>
          </a:xfrm>
          <a:prstGeom prst="rect">
            <a:avLst/>
          </a:prstGeom>
          <a:noFill/>
          <a:ln>
            <a:noFill/>
          </a:ln>
        </p:spPr>
      </p:pic>
      <p:pic>
        <p:nvPicPr>
          <p:cNvPr id="104" name="Google Shape;104;p18"/>
          <p:cNvPicPr preferRelativeResize="0"/>
          <p:nvPr/>
        </p:nvPicPr>
        <p:blipFill>
          <a:blip r:embed="rId4">
            <a:alphaModFix/>
          </a:blip>
          <a:stretch>
            <a:fillRect/>
          </a:stretch>
        </p:blipFill>
        <p:spPr>
          <a:xfrm>
            <a:off x="5774150" y="3204750"/>
            <a:ext cx="2178550" cy="144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Power Tool Arm Attachments</a:t>
            </a:r>
            <a:endParaRPr sz="3000">
              <a:solidFill>
                <a:schemeClr val="lt1"/>
              </a:solidFill>
              <a:latin typeface="Open Sans"/>
              <a:ea typeface="Open Sans"/>
              <a:cs typeface="Open Sans"/>
              <a:sym typeface="Open Sans"/>
            </a:endParaRPr>
          </a:p>
        </p:txBody>
      </p:sp>
      <p:sp>
        <p:nvSpPr>
          <p:cNvPr id="110" name="Google Shape;110;p19"/>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cxnSp>
        <p:nvCxnSpPr>
          <p:cNvPr id="111" name="Google Shape;111;p19"/>
          <p:cNvCxnSpPr/>
          <p:nvPr/>
        </p:nvCxnSpPr>
        <p:spPr>
          <a:xfrm>
            <a:off x="4565400" y="1117200"/>
            <a:ext cx="13200" cy="3404400"/>
          </a:xfrm>
          <a:prstGeom prst="straightConnector1">
            <a:avLst/>
          </a:prstGeom>
          <a:noFill/>
          <a:ln cap="flat" cmpd="sng" w="38100">
            <a:solidFill>
              <a:schemeClr val="dk2"/>
            </a:solidFill>
            <a:prstDash val="solid"/>
            <a:round/>
            <a:headEnd len="med" w="med" type="none"/>
            <a:tailEnd len="med" w="med" type="none"/>
          </a:ln>
        </p:spPr>
      </p:cxnSp>
      <p:sp>
        <p:nvSpPr>
          <p:cNvPr id="112" name="Google Shape;112;p19"/>
          <p:cNvSpPr txBox="1"/>
          <p:nvPr/>
        </p:nvSpPr>
        <p:spPr>
          <a:xfrm>
            <a:off x="131525" y="993863"/>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Drill Brushes</a:t>
            </a:r>
            <a:endParaRPr b="1" sz="1800">
              <a:solidFill>
                <a:schemeClr val="dk2"/>
              </a:solidFill>
            </a:endParaRPr>
          </a:p>
        </p:txBody>
      </p:sp>
      <p:sp>
        <p:nvSpPr>
          <p:cNvPr id="113" name="Google Shape;113;p19"/>
          <p:cNvSpPr txBox="1"/>
          <p:nvPr/>
        </p:nvSpPr>
        <p:spPr>
          <a:xfrm>
            <a:off x="4714375" y="993875"/>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Sanders</a:t>
            </a:r>
            <a:endParaRPr b="1" sz="1800">
              <a:solidFill>
                <a:schemeClr val="dk2"/>
              </a:solidFill>
            </a:endParaRPr>
          </a:p>
        </p:txBody>
      </p:sp>
      <p:sp>
        <p:nvSpPr>
          <p:cNvPr id="114" name="Google Shape;114;p19"/>
          <p:cNvSpPr txBox="1"/>
          <p:nvPr/>
        </p:nvSpPr>
        <p:spPr>
          <a:xfrm>
            <a:off x="131525" y="1320075"/>
            <a:ext cx="4133700" cy="233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 cleaning drill brush is an attachment that fits into a regular drill, allowing the user to harness the drill’s power for scrubbing surfaces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Practical for heavy-duty cleaning scenarios such as ovens, grills, and grates that require power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Smaller brushes start at 4 ounces whereas larger brushes can be as heavy as 12 ounces</a:t>
            </a:r>
            <a:endParaRPr>
              <a:solidFill>
                <a:schemeClr val="dk1"/>
              </a:solidFill>
            </a:endParaRPr>
          </a:p>
        </p:txBody>
      </p:sp>
      <p:sp>
        <p:nvSpPr>
          <p:cNvPr id="115" name="Google Shape;115;p19"/>
          <p:cNvSpPr txBox="1"/>
          <p:nvPr/>
        </p:nvSpPr>
        <p:spPr>
          <a:xfrm>
            <a:off x="4796575" y="1320075"/>
            <a:ext cx="4133700" cy="184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 power sander is a handheld or stationary tool used to smooth surfaces by abrasion with sandpaper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Cordless Orbital Sanders generally weigh between 2 to 4.5 pounds, operate with a battery voltage of about 18 to 20 Volts (V), and have varying Amp-hour ratings from around 2.0 Ah to 4.0 Ah</a:t>
            </a:r>
            <a:endParaRPr>
              <a:solidFill>
                <a:schemeClr val="dk1"/>
              </a:solidFill>
            </a:endParaRPr>
          </a:p>
        </p:txBody>
      </p:sp>
      <p:pic>
        <p:nvPicPr>
          <p:cNvPr id="116" name="Google Shape;116;p19"/>
          <p:cNvPicPr preferRelativeResize="0"/>
          <p:nvPr/>
        </p:nvPicPr>
        <p:blipFill>
          <a:blip r:embed="rId3">
            <a:alphaModFix/>
          </a:blip>
          <a:stretch>
            <a:fillRect/>
          </a:stretch>
        </p:blipFill>
        <p:spPr>
          <a:xfrm>
            <a:off x="1432338" y="3328025"/>
            <a:ext cx="1696475" cy="1297224"/>
          </a:xfrm>
          <a:prstGeom prst="rect">
            <a:avLst/>
          </a:prstGeom>
          <a:noFill/>
          <a:ln>
            <a:noFill/>
          </a:ln>
        </p:spPr>
      </p:pic>
      <p:pic>
        <p:nvPicPr>
          <p:cNvPr id="117" name="Google Shape;117;p19"/>
          <p:cNvPicPr preferRelativeResize="0"/>
          <p:nvPr/>
        </p:nvPicPr>
        <p:blipFill>
          <a:blip r:embed="rId4">
            <a:alphaModFix/>
          </a:blip>
          <a:stretch>
            <a:fillRect/>
          </a:stretch>
        </p:blipFill>
        <p:spPr>
          <a:xfrm>
            <a:off x="5742613" y="3163575"/>
            <a:ext cx="2241625" cy="148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Power Tool Arm Attachments</a:t>
            </a:r>
            <a:endParaRPr sz="3000">
              <a:solidFill>
                <a:schemeClr val="lt1"/>
              </a:solidFill>
              <a:latin typeface="Open Sans"/>
              <a:ea typeface="Open Sans"/>
              <a:cs typeface="Open Sans"/>
              <a:sym typeface="Open Sans"/>
            </a:endParaRPr>
          </a:p>
        </p:txBody>
      </p:sp>
      <p:sp>
        <p:nvSpPr>
          <p:cNvPr id="123" name="Google Shape;123;p20"/>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cxnSp>
        <p:nvCxnSpPr>
          <p:cNvPr id="124" name="Google Shape;124;p20"/>
          <p:cNvCxnSpPr/>
          <p:nvPr/>
        </p:nvCxnSpPr>
        <p:spPr>
          <a:xfrm>
            <a:off x="4565400" y="1117200"/>
            <a:ext cx="13200" cy="3404400"/>
          </a:xfrm>
          <a:prstGeom prst="straightConnector1">
            <a:avLst/>
          </a:prstGeom>
          <a:noFill/>
          <a:ln cap="flat" cmpd="sng" w="38100">
            <a:solidFill>
              <a:schemeClr val="dk2"/>
            </a:solidFill>
            <a:prstDash val="solid"/>
            <a:round/>
            <a:headEnd len="med" w="med" type="none"/>
            <a:tailEnd len="med" w="med" type="none"/>
          </a:ln>
        </p:spPr>
      </p:cxnSp>
      <p:sp>
        <p:nvSpPr>
          <p:cNvPr id="125" name="Google Shape;125;p20"/>
          <p:cNvSpPr txBox="1"/>
          <p:nvPr/>
        </p:nvSpPr>
        <p:spPr>
          <a:xfrm>
            <a:off x="131525" y="1073325"/>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Vibration Chisel Scaler</a:t>
            </a:r>
            <a:endParaRPr b="1" sz="1800">
              <a:solidFill>
                <a:schemeClr val="dk2"/>
              </a:solidFill>
            </a:endParaRPr>
          </a:p>
        </p:txBody>
      </p:sp>
      <p:sp>
        <p:nvSpPr>
          <p:cNvPr id="126" name="Google Shape;126;p20"/>
          <p:cNvSpPr txBox="1"/>
          <p:nvPr/>
        </p:nvSpPr>
        <p:spPr>
          <a:xfrm>
            <a:off x="4714375" y="1073325"/>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Drills</a:t>
            </a:r>
            <a:endParaRPr b="1" sz="1800">
              <a:solidFill>
                <a:schemeClr val="dk2"/>
              </a:solidFill>
            </a:endParaRPr>
          </a:p>
        </p:txBody>
      </p:sp>
      <p:sp>
        <p:nvSpPr>
          <p:cNvPr id="127" name="Google Shape;127;p20"/>
          <p:cNvSpPr txBox="1"/>
          <p:nvPr/>
        </p:nvSpPr>
        <p:spPr>
          <a:xfrm>
            <a:off x="131525" y="1488126"/>
            <a:ext cx="4133700" cy="300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Vibration Chisel Scalers remove coatings, corrosion, and other accumulated materials. It can also perform splitting, chipping, pointing, and brick raking</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They are pneumatic tools, meaning they are powered by compressed air rather than batteries</a:t>
            </a:r>
            <a:endParaRPr>
              <a:solidFill>
                <a:schemeClr val="dk2"/>
              </a:solidFill>
            </a:endParaRPr>
          </a:p>
        </p:txBody>
      </p:sp>
      <p:sp>
        <p:nvSpPr>
          <p:cNvPr id="128" name="Google Shape;128;p20"/>
          <p:cNvSpPr txBox="1"/>
          <p:nvPr/>
        </p:nvSpPr>
        <p:spPr>
          <a:xfrm>
            <a:off x="4805300" y="1519575"/>
            <a:ext cx="4133700" cy="300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A drill is a power tool that uses a rotating drill bit</a:t>
            </a:r>
            <a:r>
              <a:rPr lang="en">
                <a:solidFill>
                  <a:schemeClr val="dk2"/>
                </a:solidFill>
              </a:rPr>
              <a:t>. They </a:t>
            </a:r>
            <a:r>
              <a:rPr lang="en">
                <a:solidFill>
                  <a:schemeClr val="dk2"/>
                </a:solidFill>
              </a:rPr>
              <a:t>are used to create holes in various materials such as wood, plastic, and metal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Average-sized cordless drill will weigh about 2-3 pounds and provide around 2 amp hours of battery life </a:t>
            </a:r>
            <a:endParaRPr>
              <a:solidFill>
                <a:schemeClr val="dk2"/>
              </a:solidFill>
            </a:endParaRPr>
          </a:p>
        </p:txBody>
      </p:sp>
      <p:pic>
        <p:nvPicPr>
          <p:cNvPr id="129" name="Google Shape;129;p20"/>
          <p:cNvPicPr preferRelativeResize="0"/>
          <p:nvPr/>
        </p:nvPicPr>
        <p:blipFill>
          <a:blip r:embed="rId3">
            <a:alphaModFix/>
          </a:blip>
          <a:stretch>
            <a:fillRect/>
          </a:stretch>
        </p:blipFill>
        <p:spPr>
          <a:xfrm>
            <a:off x="1343839" y="3144500"/>
            <a:ext cx="1873475" cy="1522225"/>
          </a:xfrm>
          <a:prstGeom prst="rect">
            <a:avLst/>
          </a:prstGeom>
          <a:noFill/>
          <a:ln>
            <a:noFill/>
          </a:ln>
        </p:spPr>
      </p:pic>
      <p:pic>
        <p:nvPicPr>
          <p:cNvPr id="130" name="Google Shape;130;p20"/>
          <p:cNvPicPr preferRelativeResize="0"/>
          <p:nvPr/>
        </p:nvPicPr>
        <p:blipFill>
          <a:blip r:embed="rId4">
            <a:alphaModFix/>
          </a:blip>
          <a:stretch>
            <a:fillRect/>
          </a:stretch>
        </p:blipFill>
        <p:spPr>
          <a:xfrm>
            <a:off x="5717283" y="3144499"/>
            <a:ext cx="2292292" cy="152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Power Tool Arm Attachments</a:t>
            </a:r>
            <a:endParaRPr sz="3000">
              <a:solidFill>
                <a:schemeClr val="lt1"/>
              </a:solidFill>
              <a:latin typeface="Open Sans"/>
              <a:ea typeface="Open Sans"/>
              <a:cs typeface="Open Sans"/>
              <a:sym typeface="Open Sans"/>
            </a:endParaRPr>
          </a:p>
        </p:txBody>
      </p:sp>
      <p:sp>
        <p:nvSpPr>
          <p:cNvPr id="136" name="Google Shape;136;p21"/>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cxnSp>
        <p:nvCxnSpPr>
          <p:cNvPr id="137" name="Google Shape;137;p21"/>
          <p:cNvCxnSpPr/>
          <p:nvPr/>
        </p:nvCxnSpPr>
        <p:spPr>
          <a:xfrm>
            <a:off x="4565400" y="1117200"/>
            <a:ext cx="13200" cy="3404400"/>
          </a:xfrm>
          <a:prstGeom prst="straightConnector1">
            <a:avLst/>
          </a:prstGeom>
          <a:noFill/>
          <a:ln cap="flat" cmpd="sng" w="38100">
            <a:solidFill>
              <a:schemeClr val="dk2"/>
            </a:solidFill>
            <a:prstDash val="solid"/>
            <a:round/>
            <a:headEnd len="med" w="med" type="none"/>
            <a:tailEnd len="med" w="med" type="none"/>
          </a:ln>
        </p:spPr>
      </p:cxnSp>
      <p:sp>
        <p:nvSpPr>
          <p:cNvPr id="138" name="Google Shape;138;p21"/>
          <p:cNvSpPr txBox="1"/>
          <p:nvPr/>
        </p:nvSpPr>
        <p:spPr>
          <a:xfrm>
            <a:off x="131525" y="1073325"/>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Wire Wheels</a:t>
            </a:r>
            <a:endParaRPr b="1" sz="1800">
              <a:solidFill>
                <a:schemeClr val="dk2"/>
              </a:solidFill>
            </a:endParaRPr>
          </a:p>
        </p:txBody>
      </p:sp>
      <p:sp>
        <p:nvSpPr>
          <p:cNvPr id="139" name="Google Shape;139;p21"/>
          <p:cNvSpPr txBox="1"/>
          <p:nvPr/>
        </p:nvSpPr>
        <p:spPr>
          <a:xfrm>
            <a:off x="4714375" y="1073325"/>
            <a:ext cx="4298100" cy="52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Commonality of Attachments</a:t>
            </a:r>
            <a:endParaRPr b="1" sz="1800">
              <a:solidFill>
                <a:schemeClr val="dk2"/>
              </a:solidFill>
            </a:endParaRPr>
          </a:p>
        </p:txBody>
      </p:sp>
      <p:sp>
        <p:nvSpPr>
          <p:cNvPr id="140" name="Google Shape;140;p21"/>
          <p:cNvSpPr txBox="1"/>
          <p:nvPr/>
        </p:nvSpPr>
        <p:spPr>
          <a:xfrm>
            <a:off x="131525" y="1601926"/>
            <a:ext cx="4133700" cy="288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Wire wheels are a set of wire bristles mounted on a hub</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Ideal for removing rust, paint, weld splatter, dust, debris from surfaces, smoothing rough edges, polishing metal, and blending welds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Smaller wire wheel brushes often weigh less than 2 pounds</a:t>
            </a:r>
            <a:endParaRPr>
              <a:solidFill>
                <a:schemeClr val="dk2"/>
              </a:solidFill>
            </a:endParaRPr>
          </a:p>
        </p:txBody>
      </p:sp>
      <p:sp>
        <p:nvSpPr>
          <p:cNvPr id="141" name="Google Shape;141;p21"/>
          <p:cNvSpPr txBox="1"/>
          <p:nvPr/>
        </p:nvSpPr>
        <p:spPr>
          <a:xfrm>
            <a:off x="4805300" y="1519575"/>
            <a:ext cx="4133700" cy="300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Poses a unique challenge in terms of mounting and compatibility with the robot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Each tool has its requirements for power supply, rotational speed, torque, and weight, all of which must be compatible with a universal attachment system</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Popular Quick-Change Tool Systems exist, however they are industrial sized robots</a:t>
            </a:r>
            <a:endParaRPr>
              <a:solidFill>
                <a:schemeClr val="dk2"/>
              </a:solidFill>
            </a:endParaRPr>
          </a:p>
        </p:txBody>
      </p:sp>
      <p:pic>
        <p:nvPicPr>
          <p:cNvPr id="142" name="Google Shape;142;p21"/>
          <p:cNvPicPr preferRelativeResize="0"/>
          <p:nvPr/>
        </p:nvPicPr>
        <p:blipFill rotWithShape="1">
          <a:blip r:embed="rId3">
            <a:alphaModFix/>
          </a:blip>
          <a:srcRect b="21595" l="0" r="0" t="19431"/>
          <a:stretch/>
        </p:blipFill>
        <p:spPr>
          <a:xfrm>
            <a:off x="1198725" y="3269300"/>
            <a:ext cx="2290100" cy="1350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